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MuseoModern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seoModern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MuseoModern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useoModerno-bold.fntdata"/><Relationship Id="rId6" Type="http://schemas.openxmlformats.org/officeDocument/2006/relationships/slide" Target="slides/slide2.xml"/><Relationship Id="rId18" Type="http://schemas.openxmlformats.org/officeDocument/2006/relationships/font" Target="fonts/MuseoModern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Sina</a:t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edadfdb57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edadfdb57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pam</a:t>
            </a:r>
            <a:endParaRPr/>
          </a:p>
        </p:txBody>
      </p:sp>
      <p:sp>
        <p:nvSpPr>
          <p:cNvPr id="141" name="Google Shape;141;g34edadfdb57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pam</a:t>
            </a:r>
            <a:endParaRPr/>
          </a:p>
        </p:txBody>
      </p:sp>
      <p:sp>
        <p:nvSpPr>
          <p:cNvPr id="150" name="Google Shape;15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edadfdb57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edadfdb57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4edadfdb57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Sina</a:t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ed787af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ed787af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Sina</a:t>
            </a:r>
            <a:endParaRPr/>
          </a:p>
        </p:txBody>
      </p:sp>
      <p:sp>
        <p:nvSpPr>
          <p:cNvPr id="74" name="Google Shape;74;g34ed787af8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edadfdb5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edadfdb5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Sina</a:t>
            </a:r>
            <a:endParaRPr/>
          </a:p>
        </p:txBody>
      </p:sp>
      <p:sp>
        <p:nvSpPr>
          <p:cNvPr id="84" name="Google Shape;84;g34edadfdb57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Sina</a:t>
            </a:r>
            <a:endParaRPr/>
          </a:p>
        </p:txBody>
      </p:sp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edadfdb5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edadfdb5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Farwa</a:t>
            </a:r>
            <a:endParaRPr/>
          </a:p>
        </p:txBody>
      </p:sp>
      <p:sp>
        <p:nvSpPr>
          <p:cNvPr id="101" name="Google Shape;101;g34edadfdb57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ef8eee3e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ef8eee3e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Farwa</a:t>
            </a:r>
            <a:endParaRPr/>
          </a:p>
        </p:txBody>
      </p:sp>
      <p:sp>
        <p:nvSpPr>
          <p:cNvPr id="116" name="Google Shape;116;g34ef8eee3e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edadfdb57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edadfdb57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Farwa</a:t>
            </a:r>
            <a:endParaRPr/>
          </a:p>
        </p:txBody>
      </p:sp>
      <p:sp>
        <p:nvSpPr>
          <p:cNvPr id="123" name="Google Shape;123;g34edadfdb57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edadfdb5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edadfdb5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pam</a:t>
            </a:r>
            <a:endParaRPr/>
          </a:p>
        </p:txBody>
      </p:sp>
      <p:sp>
        <p:nvSpPr>
          <p:cNvPr id="131" name="Google Shape;131;g34edadfdb57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hyperlink" Target="https://resources.healthgrades.com/right-care/diabetes/risk-factors-for-type-2-diabete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competitions/binary-smoke-detecto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hyperlink" Target="https://www.health.harvard.edu/blog/good-news-for-those-with-type-2-diabetes-healthy-lifestyle-matters-202002171882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6280190" y="1801416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"/>
              <a:buNone/>
            </a:pPr>
            <a:r>
              <a:rPr i="0" lang="en-US" sz="4450" u="none" cap="none" strike="noStrike">
                <a:solidFill>
                  <a:srgbClr val="124E73"/>
                </a:solidFill>
              </a:rPr>
              <a:t>Predicting Diabetes Risk from </a:t>
            </a:r>
            <a:r>
              <a:rPr lang="en-US" sz="4450">
                <a:solidFill>
                  <a:srgbClr val="124E73"/>
                </a:solidFill>
              </a:rPr>
              <a:t>Smoking Dataset</a:t>
            </a:r>
            <a:endParaRPr i="0" sz="4450" u="none" cap="none" strike="noStrike"/>
          </a:p>
        </p:txBody>
      </p:sp>
      <p:sp>
        <p:nvSpPr>
          <p:cNvPr id="45" name="Google Shape;45;p10"/>
          <p:cNvSpPr/>
          <p:nvPr/>
        </p:nvSpPr>
        <p:spPr>
          <a:xfrm>
            <a:off x="6280190" y="355913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A Machine Learning Approach</a:t>
            </a:r>
            <a:endParaRPr b="0" i="0" sz="1750" u="none" cap="none" strike="noStrike"/>
          </a:p>
        </p:txBody>
      </p:sp>
      <p:sp>
        <p:nvSpPr>
          <p:cNvPr id="46" name="Google Shape;46;p10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US" sz="1750">
                <a:solidFill>
                  <a:srgbClr val="2B4150"/>
                </a:solidFill>
              </a:rPr>
              <a:t>Sina, Xiaoqiao (Pamela), Farwa</a:t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</p:txBody>
      </p:sp>
      <p:sp>
        <p:nvSpPr>
          <p:cNvPr id="47" name="Google Shape;47;p10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Course: </a:t>
            </a:r>
            <a:r>
              <a:rPr lang="en-US" sz="1750">
                <a:solidFill>
                  <a:srgbClr val="2B4150"/>
                </a:solidFill>
              </a:rPr>
              <a:t>SCS_3253</a:t>
            </a:r>
            <a:endParaRPr b="0" i="0" sz="1750" u="none" cap="none" strike="noStrike"/>
          </a:p>
        </p:txBody>
      </p:sp>
      <p:sp>
        <p:nvSpPr>
          <p:cNvPr id="48" name="Google Shape;48;p10"/>
          <p:cNvSpPr/>
          <p:nvPr/>
        </p:nvSpPr>
        <p:spPr>
          <a:xfrm>
            <a:off x="6280190" y="6048256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75" y="1377400"/>
            <a:ext cx="5611368" cy="52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/>
        </p:nvSpPr>
        <p:spPr>
          <a:xfrm>
            <a:off x="246650" y="6721875"/>
            <a:ext cx="54498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Risk Factors for Type 2 Diabetes: A Guide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4225950" y="408425"/>
            <a:ext cx="6178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"/>
              <a:buNone/>
            </a:pPr>
            <a:r>
              <a:rPr lang="en-US" sz="4450">
                <a:solidFill>
                  <a:srgbClr val="124E73"/>
                </a:solidFill>
              </a:rPr>
              <a:t>Random Forest</a:t>
            </a:r>
            <a:r>
              <a:rPr lang="en-US" sz="4450">
                <a:solidFill>
                  <a:srgbClr val="124E73"/>
                </a:solidFill>
              </a:rPr>
              <a:t> Results</a:t>
            </a:r>
            <a:endParaRPr i="0" sz="4450" u="none" cap="none" strike="noStrike"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74525"/>
            <a:ext cx="7595825" cy="47584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475" y="1574525"/>
            <a:ext cx="5597711" cy="47584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19"/>
          <p:cNvSpPr/>
          <p:nvPr/>
        </p:nvSpPr>
        <p:spPr>
          <a:xfrm>
            <a:off x="255325" y="6894700"/>
            <a:ext cx="6522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24E73"/>
              </a:buClr>
              <a:buSzPts val="2200"/>
              <a:buChar char="-"/>
            </a:pPr>
            <a:r>
              <a:rPr lang="en-US" sz="2200">
                <a:solidFill>
                  <a:srgbClr val="124E73"/>
                </a:solidFill>
              </a:rPr>
              <a:t>Auto class weighting (class_weight='balanced')</a:t>
            </a:r>
            <a:endParaRPr sz="2200">
              <a:solidFill>
                <a:srgbClr val="124E73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4E73"/>
                </a:solidFill>
              </a:rPr>
              <a:t> </a:t>
            </a:r>
            <a:endParaRPr i="0" sz="22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6280190" y="1085493"/>
            <a:ext cx="665345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"/>
              <a:buNone/>
            </a:pPr>
            <a:r>
              <a:rPr i="0" lang="en-US" sz="4450" u="none" cap="none" strike="noStrike">
                <a:solidFill>
                  <a:srgbClr val="124E73"/>
                </a:solidFill>
              </a:rPr>
              <a:t>Conclusion &amp; Next Steps</a:t>
            </a:r>
            <a:endParaRPr i="0" sz="4450" u="none" cap="none" strike="noStrike"/>
          </a:p>
        </p:txBody>
      </p:sp>
      <p:pic>
        <p:nvPicPr>
          <p:cNvPr descr="preencoded.png" id="154" name="Google Shape;15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200" y="2087473"/>
            <a:ext cx="1100569" cy="139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7710883" y="2276427"/>
            <a:ext cx="275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"/>
              <a:buNone/>
            </a:pPr>
            <a:r>
              <a:rPr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Next Steps</a:t>
            </a:r>
            <a:endParaRPr b="0" i="0" sz="2200" u="none" cap="none" strike="noStrike"/>
          </a:p>
        </p:txBody>
      </p:sp>
      <p:sp>
        <p:nvSpPr>
          <p:cNvPr id="156" name="Google Shape;156;p20"/>
          <p:cNvSpPr/>
          <p:nvPr/>
        </p:nvSpPr>
        <p:spPr>
          <a:xfrm>
            <a:off x="7710875" y="2684950"/>
            <a:ext cx="64230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Explore other models for </a:t>
            </a:r>
            <a:r>
              <a:rPr lang="en-US" sz="1750">
                <a:solidFill>
                  <a:srgbClr val="2B4150"/>
                </a:solidFill>
              </a:rPr>
              <a:t>imbalanced dataset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More Rigorous Hyperparameter Tuning (RandomizedSearchCV, Bayesian Optimization)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A dataset related to diabetes with more balanced classes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Other methods to correct for imbalance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Selecting most important features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More feature engineering</a:t>
            </a:r>
            <a:endParaRPr sz="1750">
              <a:solidFill>
                <a:srgbClr val="2B415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793796" y="1336725"/>
            <a:ext cx="3230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"/>
              <a:buNone/>
            </a:pPr>
            <a:r>
              <a:rPr i="0" lang="en-US" sz="4450" u="none" cap="none" strike="noStrike">
                <a:solidFill>
                  <a:srgbClr val="124E73"/>
                </a:solidFill>
              </a:rPr>
              <a:t>Questions?</a:t>
            </a:r>
            <a:endParaRPr i="0" sz="4450" u="none" cap="none" strike="noStrike"/>
          </a:p>
        </p:txBody>
      </p:sp>
      <p:pic>
        <p:nvPicPr>
          <p:cNvPr descr="preencoded.png"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10" y="2645093"/>
            <a:ext cx="3120747" cy="312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608" y="2645093"/>
            <a:ext cx="3120866" cy="3120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5926" y="2645093"/>
            <a:ext cx="3120747" cy="312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08124" y="2645093"/>
            <a:ext cx="3120866" cy="312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/>
        </p:nvSpPr>
        <p:spPr>
          <a:xfrm>
            <a:off x="910075" y="351025"/>
            <a:ext cx="4758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0">
                <a:solidFill>
                  <a:srgbClr val="124E73"/>
                </a:solidFill>
              </a:rPr>
              <a:t>References</a:t>
            </a:r>
            <a:endParaRPr sz="4450">
              <a:solidFill>
                <a:schemeClr val="dk1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1020850" y="1617650"/>
            <a:ext cx="11873100" cy="22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Smoking dataset: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https://www.kaggle.com/competitions/binary-smoke-detector</a:t>
            </a:r>
            <a:r>
              <a:rPr lang="en-US" sz="1900"/>
              <a:t>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Gamma for Presentation template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"/>
              <a:buNone/>
            </a:pPr>
            <a:r>
              <a:rPr i="0" lang="en-US" sz="4450" u="none" cap="none" strike="noStrike">
                <a:solidFill>
                  <a:srgbClr val="124E73"/>
                </a:solidFill>
              </a:rPr>
              <a:t>Project Goal &amp; Data</a:t>
            </a:r>
            <a:endParaRPr i="0" sz="4450" u="none" cap="none" strike="noStrike"/>
          </a:p>
        </p:txBody>
      </p:sp>
      <p:sp>
        <p:nvSpPr>
          <p:cNvPr id="57" name="Google Shape;57;p1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860" y="237970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"/>
              <a:buNone/>
            </a:pPr>
            <a:r>
              <a:rPr i="0" lang="en-US" sz="2200" u="none" cap="none" strike="noStrike">
                <a:solidFill>
                  <a:srgbClr val="2B4150"/>
                </a:solidFill>
              </a:rPr>
              <a:t>Goal</a:t>
            </a:r>
            <a:endParaRPr i="0" sz="2200" u="none" cap="none" strike="noStrike"/>
          </a:p>
        </p:txBody>
      </p:sp>
      <p:sp>
        <p:nvSpPr>
          <p:cNvPr id="60" name="Google Shape;60;p11"/>
          <p:cNvSpPr/>
          <p:nvPr/>
        </p:nvSpPr>
        <p:spPr>
          <a:xfrm>
            <a:off x="1530900" y="2827625"/>
            <a:ext cx="719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Predict </a:t>
            </a:r>
            <a:r>
              <a:rPr lang="en-US" sz="1750">
                <a:solidFill>
                  <a:srgbClr val="2B4150"/>
                </a:solidFill>
              </a:rPr>
              <a:t>whether an individual is at risk for diabetes given dataset of health features.</a:t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793790" y="3748683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379118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/>
          <p:nvPr/>
        </p:nvSpPr>
        <p:spPr>
          <a:xfrm>
            <a:off x="1530906" y="374868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"/>
              <a:buNone/>
            </a:pPr>
            <a:r>
              <a:rPr i="0" lang="en-US" sz="2200" u="none" cap="none" strike="noStrike">
                <a:solidFill>
                  <a:srgbClr val="2B4150"/>
                </a:solidFill>
              </a:rPr>
              <a:t>Dataset</a:t>
            </a:r>
            <a:endParaRPr i="0" sz="2200" u="none" cap="none" strike="noStrike"/>
          </a:p>
        </p:txBody>
      </p:sp>
      <p:sp>
        <p:nvSpPr>
          <p:cNvPr id="64" name="Google Shape;64;p11"/>
          <p:cNvSpPr/>
          <p:nvPr/>
        </p:nvSpPr>
        <p:spPr>
          <a:xfrm>
            <a:off x="1530900" y="4239099"/>
            <a:ext cx="6819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15k initial rows. 23 features used.</a:t>
            </a:r>
            <a:endParaRPr b="0" i="0" sz="1750" u="none" cap="none" strike="noStrike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could not use test.csv dataset from kaggle</a:t>
            </a:r>
            <a:endParaRPr sz="1750">
              <a:solidFill>
                <a:srgbClr val="2B4150"/>
              </a:solidFill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860" y="505027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"/>
              <a:buNone/>
            </a:pPr>
            <a:r>
              <a:rPr i="0" lang="en-US" sz="2200" u="none" cap="none" strike="noStrike">
                <a:solidFill>
                  <a:srgbClr val="2B4150"/>
                </a:solidFill>
              </a:rPr>
              <a:t>Target Variable</a:t>
            </a:r>
            <a:endParaRPr i="0" sz="2200" u="none" cap="none" strike="noStrike"/>
          </a:p>
        </p:txBody>
      </p:sp>
      <p:sp>
        <p:nvSpPr>
          <p:cNvPr id="68" name="Google Shape;68;p11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0: No Risk (FBS &lt; 100 mg/dL). 1: At Risk (100-125 mg/dL). </a:t>
            </a:r>
            <a:endParaRPr b="0" i="0" sz="1750" u="none" cap="none" strike="noStrike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2: Pred</a:t>
            </a:r>
            <a:r>
              <a:rPr lang="en-US" sz="1750">
                <a:solidFill>
                  <a:srgbClr val="2B4150"/>
                </a:solidFill>
              </a:rPr>
              <a:t>iabetic (FBS &gt;125 mg/dL).</a:t>
            </a:r>
            <a:endParaRPr b="0" i="0" sz="1750" u="none" cap="none" strike="noStrike"/>
          </a:p>
        </p:txBody>
      </p:sp>
      <p:pic>
        <p:nvPicPr>
          <p:cNvPr id="69" name="Google Shape;6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1606" y="2010950"/>
            <a:ext cx="5975394" cy="382975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/>
        </p:nvSpPr>
        <p:spPr>
          <a:xfrm>
            <a:off x="8350200" y="5840700"/>
            <a:ext cx="59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Good news for those with type 2 diabetes: Healthy lifestyle matters (Harvard Health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/>
        </p:nvSpPr>
        <p:spPr>
          <a:xfrm>
            <a:off x="277240" y="63395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"/>
              <a:buNone/>
            </a:pPr>
            <a:r>
              <a:rPr i="0" lang="en-US" sz="4450" u="none" cap="none" strike="noStrike">
                <a:solidFill>
                  <a:srgbClr val="124E73"/>
                </a:solidFill>
              </a:rPr>
              <a:t>Data Exploration</a:t>
            </a:r>
            <a:endParaRPr i="0" sz="4450" u="none" cap="none" strike="noStrike"/>
          </a:p>
        </p:txBody>
      </p:sp>
      <p:sp>
        <p:nvSpPr>
          <p:cNvPr id="77" name="Google Shape;77;p12"/>
          <p:cNvSpPr/>
          <p:nvPr/>
        </p:nvSpPr>
        <p:spPr>
          <a:xfrm>
            <a:off x="277250" y="2098750"/>
            <a:ext cx="4541400" cy="4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Feature variables: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4 categorical features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18 numerical features</a:t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Labels: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diabetes_multiclass</a:t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2B4150"/>
                </a:solidFill>
              </a:rPr>
              <a:t>Observations: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No missing value</a:t>
            </a:r>
            <a:endParaRPr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</a:rPr>
              <a:t>Some numerical features are skewly distributed. No </a:t>
            </a:r>
            <a:r>
              <a:rPr lang="en-US" sz="1750">
                <a:solidFill>
                  <a:srgbClr val="2B4150"/>
                </a:solidFill>
              </a:rPr>
              <a:t>apparent outliers found (Ex. Systolic blood pressure)</a:t>
            </a:r>
            <a:endParaRPr sz="1750">
              <a:solidFill>
                <a:srgbClr val="2B4150"/>
              </a:solidFill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738" y="227825"/>
            <a:ext cx="6310826" cy="36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463" y="4174375"/>
            <a:ext cx="6418675" cy="37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/>
        </p:nvSpPr>
        <p:spPr>
          <a:xfrm>
            <a:off x="12444200" y="633950"/>
            <a:ext cx="2077800" cy="59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Age (5-year gap)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Height (cm)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Weight (kg)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Waist circumference (cm)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Eyesight (left)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Eyesight (right)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Hearing (left)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Hearing (right)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Systolic blood pressure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Diastolic blood pressure (relaxation)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Total Cholesterol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Triglyceride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HDL cholesterol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LDL cholesterol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Hemoglobin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Urine protein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Serum creatinine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AST (glutamic oxaloacetic transaminase)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ALT (glutamic oxaloacetic transaminase)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GTP (γ-GTP)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Dental caries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</a:rPr>
              <a:t>Smoking status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793790" y="103310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"/>
              <a:buNone/>
            </a:pPr>
            <a:r>
              <a:rPr lang="en-US" sz="4450">
                <a:solidFill>
                  <a:srgbClr val="124E73"/>
                </a:solidFill>
              </a:rPr>
              <a:t>Challenges</a:t>
            </a:r>
            <a:endParaRPr i="0" sz="4450" u="none" cap="none" strike="noStrike"/>
          </a:p>
        </p:txBody>
      </p:sp>
      <p:pic>
        <p:nvPicPr>
          <p:cNvPr descr="preencoded.png"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935" y="203161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1365975" y="2062750"/>
            <a:ext cx="11926800" cy="48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Char char="-"/>
            </a:pPr>
            <a:r>
              <a:rPr b="0" i="0" lang="en-US" sz="22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Significant class imbalance. '</a:t>
            </a:r>
            <a:r>
              <a:rPr lang="en-US" sz="2200">
                <a:solidFill>
                  <a:srgbClr val="2B4150"/>
                </a:solidFill>
              </a:rPr>
              <a:t>Prediabetic’</a:t>
            </a:r>
            <a:r>
              <a:rPr b="0" i="0" lang="en-US" sz="22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minority class (~</a:t>
            </a:r>
            <a:r>
              <a:rPr lang="en-US" sz="2200">
                <a:solidFill>
                  <a:srgbClr val="2B4150"/>
                </a:solidFill>
              </a:rPr>
              <a:t>0.92</a:t>
            </a:r>
            <a:r>
              <a:rPr b="0" i="0" lang="en-US" sz="22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%) [</a:t>
            </a:r>
            <a:r>
              <a:rPr lang="en-US" sz="2200">
                <a:solidFill>
                  <a:srgbClr val="2B4150"/>
                </a:solidFill>
              </a:rPr>
              <a:t>138/15,000]</a:t>
            </a:r>
            <a:r>
              <a:rPr b="0" i="0" lang="en-US" sz="22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200" u="none" cap="none" strike="noStrike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t/>
            </a:r>
            <a:endParaRPr sz="2200">
              <a:solidFill>
                <a:srgbClr val="2B4150"/>
              </a:solidFill>
            </a:endParaRPr>
          </a:p>
          <a:p>
            <a:pPr indent="-3683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Char char="-"/>
            </a:pPr>
            <a:r>
              <a:rPr lang="en-US" sz="2200">
                <a:solidFill>
                  <a:srgbClr val="2B4150"/>
                </a:solidFill>
              </a:rPr>
              <a:t>Not removing Fasting Blood Sugar from training data (rule-based approach)</a:t>
            </a:r>
            <a:endParaRPr sz="220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B4150"/>
              </a:solidFill>
            </a:endParaRPr>
          </a:p>
          <a:p>
            <a:pPr indent="-3683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Char char="-"/>
            </a:pPr>
            <a:r>
              <a:rPr lang="en-US" sz="2200">
                <a:solidFill>
                  <a:srgbClr val="2B4150"/>
                </a:solidFill>
              </a:rPr>
              <a:t>SMOTE on entire dataset before splitting to training/testing</a:t>
            </a:r>
            <a:endParaRPr sz="220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B4150"/>
              </a:solidFill>
            </a:endParaRPr>
          </a:p>
          <a:p>
            <a:pPr indent="-3683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Char char="-"/>
            </a:pPr>
            <a:r>
              <a:rPr lang="en-US" sz="2200">
                <a:solidFill>
                  <a:srgbClr val="2B4150"/>
                </a:solidFill>
              </a:rPr>
              <a:t>Dataset was not intended for diabetes classification</a:t>
            </a:r>
            <a:endParaRPr sz="220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B4150"/>
              </a:solidFill>
            </a:endParaRPr>
          </a:p>
          <a:p>
            <a:pPr indent="-3683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Char char="-"/>
            </a:pPr>
            <a:r>
              <a:rPr lang="en-US" sz="2200">
                <a:solidFill>
                  <a:srgbClr val="2B4150"/>
                </a:solidFill>
              </a:rPr>
              <a:t>Feature Engineering did not provide any benefit to accuracy (Ex. BMI)</a:t>
            </a:r>
            <a:endParaRPr sz="220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t/>
            </a:r>
            <a:endParaRPr sz="2200">
              <a:solidFill>
                <a:srgbClr val="2B41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348890" y="43950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"/>
              <a:buNone/>
            </a:pPr>
            <a:r>
              <a:rPr i="0" lang="en-US" sz="4450" u="none" cap="none" strike="noStrike">
                <a:solidFill>
                  <a:srgbClr val="124E73"/>
                </a:solidFill>
              </a:rPr>
              <a:t>Methodology</a:t>
            </a:r>
            <a:endParaRPr i="0" sz="445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348899" y="1629675"/>
            <a:ext cx="4800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200"/>
              <a:buFont typeface="MuseoModerno"/>
              <a:buNone/>
            </a:pPr>
            <a:r>
              <a:rPr i="0" lang="en-US" sz="2600" u="none" cap="none" strike="noStrike">
                <a:solidFill>
                  <a:srgbClr val="124E73"/>
                </a:solidFill>
              </a:rPr>
              <a:t>Preprocessing</a:t>
            </a:r>
            <a:endParaRPr i="0" sz="260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348899" y="2565684"/>
            <a:ext cx="6735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50"/>
              <a:buFont typeface="Arial"/>
              <a:buChar char="•"/>
            </a:pPr>
            <a:r>
              <a:rPr lang="en-US" sz="2150">
                <a:solidFill>
                  <a:srgbClr val="2B4150"/>
                </a:solidFill>
              </a:rPr>
              <a:t>SMOTE</a:t>
            </a:r>
            <a:endParaRPr sz="2150">
              <a:solidFill>
                <a:srgbClr val="2B4150"/>
              </a:solidFill>
            </a:endParaRPr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2B4150"/>
              </a:solidFill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48900" y="3099700"/>
            <a:ext cx="10783200" cy="3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Feature Engineering (BMI calculation, height to weight ra</a:t>
            </a:r>
            <a:r>
              <a:rPr lang="en-US" sz="2150">
                <a:solidFill>
                  <a:srgbClr val="2B4150"/>
                </a:solidFill>
              </a:rPr>
              <a:t>tio</a:t>
            </a:r>
            <a:r>
              <a:rPr b="0" i="0" lang="en-US" sz="21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150" u="none" cap="none" strike="noStrike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50"/>
              <a:buChar char="•"/>
            </a:pPr>
            <a:r>
              <a:rPr lang="en-US" sz="2150">
                <a:solidFill>
                  <a:srgbClr val="2B4150"/>
                </a:solidFill>
              </a:rPr>
              <a:t>Dropping </a:t>
            </a:r>
            <a:r>
              <a:rPr lang="en-US" sz="2150">
                <a:solidFill>
                  <a:srgbClr val="2B4150"/>
                </a:solidFill>
              </a:rPr>
              <a:t>unnecessary columns (ID, Fasting Blood Sugar)</a:t>
            </a:r>
            <a:endParaRPr sz="2150">
              <a:solidFill>
                <a:srgbClr val="2B4150"/>
              </a:solidFill>
            </a:endParaRPr>
          </a:p>
          <a:p>
            <a:pPr indent="-3683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50"/>
              <a:buChar char="•"/>
            </a:pPr>
            <a:r>
              <a:rPr lang="en-US" sz="2150">
                <a:solidFill>
                  <a:srgbClr val="2B4150"/>
                </a:solidFill>
              </a:rPr>
              <a:t>Handling Missing Data</a:t>
            </a:r>
            <a:endParaRPr sz="2150">
              <a:solidFill>
                <a:srgbClr val="2B4150"/>
              </a:solidFill>
            </a:endParaRPr>
          </a:p>
          <a:p>
            <a:pPr indent="-3683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50"/>
              <a:buChar char="•"/>
            </a:pPr>
            <a:r>
              <a:rPr lang="en-US" sz="2150">
                <a:solidFill>
                  <a:srgbClr val="2B4150"/>
                </a:solidFill>
              </a:rPr>
              <a:t>Label Encoding</a:t>
            </a:r>
            <a:endParaRPr sz="2150">
              <a:solidFill>
                <a:srgbClr val="2B4150"/>
              </a:solidFill>
            </a:endParaRPr>
          </a:p>
          <a:p>
            <a:pPr indent="-3683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50"/>
              <a:buChar char="•"/>
            </a:pPr>
            <a:r>
              <a:rPr lang="en-US" sz="2150">
                <a:solidFill>
                  <a:srgbClr val="2B4150"/>
                </a:solidFill>
              </a:rPr>
              <a:t>Feature Scaling (StandardScaler)</a:t>
            </a:r>
            <a:endParaRPr sz="2150">
              <a:solidFill>
                <a:srgbClr val="2B4150"/>
              </a:solidFill>
            </a:endParaRPr>
          </a:p>
          <a:p>
            <a:pPr indent="-3683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50"/>
              <a:buChar char="•"/>
            </a:pPr>
            <a:r>
              <a:rPr lang="en-US" sz="2150">
                <a:solidFill>
                  <a:srgbClr val="2B4150"/>
                </a:solidFill>
              </a:rPr>
              <a:t>Splitting training data into train/test (Kaggle had separate train/test)</a:t>
            </a:r>
            <a:endParaRPr sz="21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2B41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5071775" y="397650"/>
            <a:ext cx="4500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200"/>
              <a:buFont typeface="MuseoModerno"/>
              <a:buNone/>
            </a:pPr>
            <a:r>
              <a:rPr i="0" lang="en-US" sz="4400" u="none" cap="none" strike="noStrike">
                <a:solidFill>
                  <a:srgbClr val="124E73"/>
                </a:solidFill>
              </a:rPr>
              <a:t>Models Evaluated</a:t>
            </a:r>
            <a:endParaRPr i="0" sz="440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291150" y="1739537"/>
            <a:ext cx="5181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Logistic Regression (LR)</a:t>
            </a:r>
            <a:endParaRPr b="0" i="0" sz="25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291150" y="2589458"/>
            <a:ext cx="5181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Support Vector Classifier (SVC)</a:t>
            </a:r>
            <a:endParaRPr b="0" i="0" sz="25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291150" y="3439380"/>
            <a:ext cx="5181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Random Forest (RF)</a:t>
            </a:r>
            <a:endParaRPr b="0" i="0" sz="25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291150" y="4289300"/>
            <a:ext cx="74529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XGBoost (XGB) - Often for </a:t>
            </a:r>
            <a:r>
              <a:rPr lang="en-US" sz="2500">
                <a:solidFill>
                  <a:srgbClr val="2B4150"/>
                </a:solidFill>
              </a:rPr>
              <a:t>imbalance</a:t>
            </a:r>
            <a:r>
              <a:rPr lang="en-US" sz="2500">
                <a:solidFill>
                  <a:srgbClr val="2B4150"/>
                </a:solidFill>
              </a:rPr>
              <a:t> dataset</a:t>
            </a:r>
            <a:endParaRPr b="0" i="0" sz="250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291142" y="651083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200"/>
              <a:buFont typeface="MuseoModerno"/>
              <a:buNone/>
            </a:pPr>
            <a:r>
              <a:rPr i="0" lang="en-US" sz="2200" u="none" cap="none" strike="noStrike">
                <a:solidFill>
                  <a:srgbClr val="124E73"/>
                </a:solidFill>
              </a:rPr>
              <a:t>Imbalance </a:t>
            </a:r>
            <a:r>
              <a:rPr i="0" lang="en-US" sz="2200" u="none" cap="none" strike="noStrike">
                <a:solidFill>
                  <a:srgbClr val="124E73"/>
                </a:solidFill>
              </a:rPr>
              <a:t>Handling</a:t>
            </a:r>
            <a:endParaRPr i="0" sz="22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284117" y="7025001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Auto Class Weighting</a:t>
            </a:r>
            <a:endParaRPr b="0" i="0" sz="175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284125" y="5105801"/>
            <a:ext cx="5181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B4150"/>
                </a:solidFill>
              </a:rPr>
              <a:t>SGD Classifier</a:t>
            </a:r>
            <a:endParaRPr b="0" i="0" sz="250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284125" y="5809538"/>
            <a:ext cx="5181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B4150"/>
                </a:solidFill>
              </a:rPr>
              <a:t>Gradient Boost Classifier</a:t>
            </a:r>
            <a:endParaRPr b="0" i="0" sz="2500" u="none" cap="none" strike="noStrike"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050" y="2437625"/>
            <a:ext cx="6581549" cy="36171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088" y="1554225"/>
            <a:ext cx="9420225" cy="5619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6"/>
          <p:cNvSpPr/>
          <p:nvPr/>
        </p:nvSpPr>
        <p:spPr>
          <a:xfrm>
            <a:off x="3986413" y="397650"/>
            <a:ext cx="66576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200"/>
              <a:buFont typeface="MuseoModerno"/>
              <a:buNone/>
            </a:pPr>
            <a:r>
              <a:rPr lang="en-US" sz="4400">
                <a:solidFill>
                  <a:srgbClr val="124E73"/>
                </a:solidFill>
              </a:rPr>
              <a:t>Macro Average Visualized</a:t>
            </a:r>
            <a:endParaRPr sz="4400">
              <a:solidFill>
                <a:srgbClr val="124E7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0" t="1845"/>
          <a:stretch/>
        </p:blipFill>
        <p:spPr>
          <a:xfrm>
            <a:off x="382900" y="1440525"/>
            <a:ext cx="8844575" cy="5790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17"/>
          <p:cNvSpPr/>
          <p:nvPr/>
        </p:nvSpPr>
        <p:spPr>
          <a:xfrm>
            <a:off x="2576100" y="366400"/>
            <a:ext cx="94782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200"/>
              <a:buFont typeface="MuseoModerno"/>
              <a:buNone/>
            </a:pPr>
            <a:r>
              <a:rPr lang="en-US" sz="4400">
                <a:solidFill>
                  <a:srgbClr val="124E73"/>
                </a:solidFill>
              </a:rPr>
              <a:t>Feature Importance - Random Forest</a:t>
            </a:r>
            <a:endParaRPr i="0" sz="4400" u="none" cap="none" strike="noStrike"/>
          </a:p>
        </p:txBody>
      </p:sp>
      <p:sp>
        <p:nvSpPr>
          <p:cNvPr id="127" name="Google Shape;127;p17"/>
          <p:cNvSpPr txBox="1"/>
          <p:nvPr/>
        </p:nvSpPr>
        <p:spPr>
          <a:xfrm>
            <a:off x="10319300" y="1336275"/>
            <a:ext cx="3087600" cy="5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1F1F1F"/>
                </a:solidFill>
                <a:highlight>
                  <a:srgbClr val="FFFFFF"/>
                </a:highlight>
              </a:rPr>
              <a:t>Our Findings:</a:t>
            </a:r>
            <a:endParaRPr b="1" sz="15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1F1F1F"/>
                </a:solidFill>
                <a:highlight>
                  <a:srgbClr val="FFFFFF"/>
                </a:highlight>
              </a:rPr>
              <a:t>GTP</a:t>
            </a:r>
            <a:r>
              <a:rPr lang="en-US" sz="1550">
                <a:solidFill>
                  <a:srgbClr val="1F1F1F"/>
                </a:solidFill>
                <a:highlight>
                  <a:srgbClr val="FFFFFF"/>
                </a:highlight>
              </a:rPr>
              <a:t> stands for </a:t>
            </a:r>
            <a:r>
              <a:rPr b="1" lang="en-US" sz="1550">
                <a:solidFill>
                  <a:srgbClr val="1F1F1F"/>
                </a:solidFill>
                <a:highlight>
                  <a:srgbClr val="FFFFFF"/>
                </a:highlight>
              </a:rPr>
              <a:t>Gamma-glutamyl transferase (GGT)</a:t>
            </a:r>
            <a:r>
              <a:rPr lang="en-US" sz="1550">
                <a:solidFill>
                  <a:srgbClr val="1F1F1F"/>
                </a:solidFill>
                <a:highlight>
                  <a:srgbClr val="FFFFFF"/>
                </a:highlight>
              </a:rPr>
              <a:t>. It's an enzyme that's primarily found in the liver but is also present in other organs like the kidneys and </a:t>
            </a:r>
            <a:r>
              <a:rPr b="1" lang="en-US" sz="1550">
                <a:solidFill>
                  <a:srgbClr val="1F1F1F"/>
                </a:solidFill>
                <a:highlight>
                  <a:srgbClr val="FFFFFF"/>
                </a:highlight>
              </a:rPr>
              <a:t>pancreas</a:t>
            </a:r>
            <a:r>
              <a:rPr lang="en-US" sz="1550">
                <a:solidFill>
                  <a:srgbClr val="1F1F1F"/>
                </a:solidFill>
                <a:highlight>
                  <a:srgbClr val="FFFFFF"/>
                </a:highlight>
              </a:rPr>
              <a:t>. </a:t>
            </a:r>
            <a:endParaRPr sz="15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1F1F1F"/>
                </a:solidFill>
                <a:highlight>
                  <a:srgbClr val="FFFFFF"/>
                </a:highlight>
              </a:rPr>
              <a:t>High levels of GTP can indicate liver damage or disease. </a:t>
            </a:r>
            <a:endParaRPr sz="15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1F1F1F"/>
                </a:solidFill>
                <a:highlight>
                  <a:srgbClr val="FFFFFF"/>
                </a:highlight>
              </a:rPr>
              <a:t>Our model rates GTP as of the highest importance.</a:t>
            </a:r>
            <a:endParaRPr sz="15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900" y="1626700"/>
            <a:ext cx="5841726" cy="4856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18"/>
          <p:cNvSpPr/>
          <p:nvPr/>
        </p:nvSpPr>
        <p:spPr>
          <a:xfrm>
            <a:off x="5118604" y="375450"/>
            <a:ext cx="4393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"/>
              <a:buNone/>
            </a:pPr>
            <a:r>
              <a:rPr lang="en-US" sz="4450">
                <a:solidFill>
                  <a:srgbClr val="124E73"/>
                </a:solidFill>
              </a:rPr>
              <a:t>XGBoost Results</a:t>
            </a:r>
            <a:endParaRPr i="0" sz="4450" u="none" cap="none" strike="noStrike"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 b="8408" l="0" r="0" t="0"/>
          <a:stretch/>
        </p:blipFill>
        <p:spPr>
          <a:xfrm>
            <a:off x="255325" y="1626700"/>
            <a:ext cx="7739850" cy="4856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18"/>
          <p:cNvSpPr/>
          <p:nvPr/>
        </p:nvSpPr>
        <p:spPr>
          <a:xfrm>
            <a:off x="255331" y="6894700"/>
            <a:ext cx="4501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200"/>
              <a:buChar char="-"/>
            </a:pPr>
            <a:r>
              <a:rPr lang="en-US" sz="2200">
                <a:solidFill>
                  <a:srgbClr val="124E73"/>
                </a:solidFill>
              </a:rPr>
              <a:t>Misleading Accuracy</a:t>
            </a:r>
            <a:endParaRPr i="0" sz="220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255322" y="7284250"/>
            <a:ext cx="7034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200"/>
              <a:buChar char="-"/>
            </a:pPr>
            <a:r>
              <a:rPr lang="en-US" sz="2200">
                <a:solidFill>
                  <a:srgbClr val="124E73"/>
                </a:solidFill>
              </a:rPr>
              <a:t>Adjusting Classes to only no_risk and diabetes</a:t>
            </a:r>
            <a:endParaRPr i="0" sz="22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